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8" r:id="rId6"/>
    <p:sldId id="285" r:id="rId7"/>
    <p:sldId id="260" r:id="rId8"/>
    <p:sldId id="262" r:id="rId9"/>
    <p:sldId id="270" r:id="rId10"/>
    <p:sldId id="263" r:id="rId11"/>
    <p:sldId id="264" r:id="rId12"/>
    <p:sldId id="275" r:id="rId13"/>
    <p:sldId id="265" r:id="rId14"/>
    <p:sldId id="278" r:id="rId15"/>
    <p:sldId id="277" r:id="rId16"/>
    <p:sldId id="287" r:id="rId17"/>
    <p:sldId id="286" r:id="rId18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33" autoAdjust="0"/>
  </p:normalViewPr>
  <p:slideViewPr>
    <p:cSldViewPr snapToGrid="0" showGuides="1">
      <p:cViewPr varScale="1">
        <p:scale>
          <a:sx n="63" d="100"/>
          <a:sy n="63" d="100"/>
        </p:scale>
        <p:origin x="58" y="44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08.04.2023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6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24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1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1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C.2.1– TOTAL WATER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31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18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C.2.1– TOTAL WATER CONSUMPTION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1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400" dirty="0"/>
              <a:t>ج 2. 1 - إجمالي استهلاك المياه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5 </a:t>
            </a:r>
            <a:br>
              <a:rPr lang="it-IT" sz="1200" dirty="0"/>
            </a:br>
            <a:r>
              <a:rPr lang="ar" sz="1200" dirty="0"/>
              <a:t>معايير التقييم لأداة S C - المدينة</a:t>
            </a:r>
            <a:r>
              <a:rPr lang="ar" sz="1200" baseline="0" dirty="0"/>
              <a:t> </a:t>
            </a:r>
            <a:r>
              <a:rPr lang="ar" sz="1200" dirty="0"/>
              <a:t>حجم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2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 dirty="0"/>
              <a:t>أداة المدينة المستدامة – معيار المدينة</a:t>
            </a:r>
            <a:endParaRPr lang="ar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6493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  <a:endParaRPr lang="ar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8B1821-0FE7-48B8-B87E-76D7D5D5E689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56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مدينة صغيرة تبلغ مساحتها الإجمالية </a:t>
            </a:r>
            <a:r>
              <a:rPr lang="ar-JO" sz="2200" dirty="0">
                <a:cs typeface="Calibri" panose="020F0502020204030204" pitchFamily="34" charset="0"/>
              </a:rPr>
              <a:t>3856.000</a:t>
            </a:r>
            <a:r>
              <a:rPr lang="ar-JO" sz="2200" dirty="0"/>
              <a:t>م </a:t>
            </a:r>
            <a:r>
              <a:rPr lang="en-US" sz="2200" baseline="30000" dirty="0"/>
              <a:t>2</a:t>
            </a:r>
            <a:r>
              <a:rPr lang="ar-JO" sz="2200" dirty="0"/>
              <a:t> </a:t>
            </a:r>
            <a:r>
              <a:rPr lang="ar" sz="2200" dirty="0"/>
              <a:t>ويبلغ إجمالي عدد سكانها 40 ألف نسمة . يوضح الجدول التالي إجمالي استهلاك المياه الصالحة للشرب السنوي لآخر ثلاث سنوات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6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الاستهلاك السنوي لمياه الشرب </a:t>
              </a:r>
              <a:r>
                <a:rPr lang="ar" sz="2000" dirty="0"/>
                <a:t>.</a:t>
              </a:r>
              <a:endParaRPr lang="en-US" sz="2000" b="1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575518"/>
              </p:ext>
            </p:extLst>
          </p:nvPr>
        </p:nvGraphicFramePr>
        <p:xfrm>
          <a:off x="1420865" y="2249653"/>
          <a:ext cx="630227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187635676"/>
                    </a:ext>
                  </a:extLst>
                </a:gridCol>
                <a:gridCol w="1262270">
                  <a:extLst>
                    <a:ext uri="{9D8B030D-6E8A-4147-A177-3AD203B41FA5}">
                      <a16:colId xmlns:a16="http://schemas.microsoft.com/office/drawing/2014/main" val="180889418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87427845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08732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2019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2020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2021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219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استهلاك المياه (م </a:t>
                      </a:r>
                      <a:r>
                        <a:rPr lang="ar" baseline="30000" dirty="0"/>
                        <a:t>3 </a:t>
                      </a:r>
                      <a:r>
                        <a:rPr lang="ar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2612000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2،563،953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2،512،000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9405414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C7593177-3C6F-429D-A7FD-C5A06AD1C578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042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  <a:endParaRPr lang="ar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79867" y="1045873"/>
            <a:ext cx="8317481" cy="43570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dirty="0">
                <a:cs typeface="Calibri" panose="020F0502020204030204" pitchFamily="34" charset="0"/>
              </a:rPr>
              <a:t>متوسط إجمالي استهلاك المياه السنوي هو: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 algn="ctr" defTabSz="536575" rtl="1" fontAlgn="b">
              <a:spcBef>
                <a:spcPts val="600"/>
              </a:spcBef>
              <a:buNone/>
            </a:pPr>
            <a:r>
              <a:rPr lang="ar" sz="1800" dirty="0">
                <a:cs typeface="Calibri" panose="020F0502020204030204" pitchFamily="34" charset="0"/>
              </a:rPr>
              <a:t> </a:t>
            </a:r>
            <a:r>
              <a:rPr lang="ar" sz="2000" dirty="0">
                <a:cs typeface="Calibri" panose="020F0502020204030204" pitchFamily="34" charset="0"/>
              </a:rPr>
              <a:t>( </a:t>
            </a:r>
            <a:r>
              <a:rPr lang="ar" sz="2000" dirty="0"/>
              <a:t>2،612،000 + 2،563،953 + 2،512،000) / 3 = 2،562،651</a:t>
            </a:r>
            <a:r>
              <a:rPr lang="ar" sz="2000" dirty="0">
                <a:cs typeface="Calibri" panose="020F0502020204030204" pitchFamily="34" charset="0"/>
              </a:rPr>
              <a:t> م </a:t>
            </a:r>
            <a:r>
              <a:rPr lang="ar" sz="2000" baseline="30000" dirty="0">
                <a:cs typeface="Calibri" panose="020F0502020204030204" pitchFamily="34" charset="0"/>
              </a:rPr>
              <a:t>3 </a:t>
            </a:r>
            <a:r>
              <a:rPr lang="ar" sz="2000" dirty="0">
                <a:cs typeface="Calibri" panose="020F0502020204030204" pitchFamily="34" charset="0"/>
              </a:rPr>
              <a:t>= </a:t>
            </a:r>
            <a:r>
              <a:rPr lang="ar" sz="2000" b="1" dirty="0"/>
              <a:t>2،562،651،000 </a:t>
            </a:r>
            <a:r>
              <a:rPr lang="ar" sz="2000" dirty="0"/>
              <a:t>لتر</a:t>
            </a:r>
            <a:endParaRPr lang="el-GR" sz="2000" dirty="0">
              <a:cs typeface="Calibri" panose="020F0502020204030204" pitchFamily="34" charset="0"/>
            </a:endParaRPr>
          </a:p>
          <a:p>
            <a:pPr marL="0" indent="0" algn="ctr" rtl="1">
              <a:spcBef>
                <a:spcPts val="0"/>
              </a:spcBef>
              <a:spcAft>
                <a:spcPts val="600"/>
              </a:spcAft>
              <a:buNone/>
            </a:pPr>
            <a:endParaRPr lang="el-GR" sz="1200" b="1" dirty="0">
              <a:cs typeface="Calibri" panose="020F0502020204030204" pitchFamily="34" charset="0"/>
            </a:endParaRPr>
          </a:p>
          <a:p>
            <a:pPr marL="0" indent="0" algn="ctr" rtl="1">
              <a:spcBef>
                <a:spcPts val="600"/>
              </a:spcBef>
              <a:spcAft>
                <a:spcPts val="600"/>
              </a:spcAft>
              <a:buNone/>
            </a:pPr>
            <a:r>
              <a:rPr lang="ar" sz="2000" dirty="0"/>
              <a:t>احسب متوسط الكمية الإجمالية اليومية </a:t>
            </a:r>
            <a:r>
              <a:rPr lang="ar" sz="2000" b="1" dirty="0"/>
              <a:t>لاستهلاك المدينة من المياه</a:t>
            </a:r>
          </a:p>
          <a:p>
            <a:pPr marL="0" indent="0" algn="ctr" defTabSz="536575" rtl="1">
              <a:spcBef>
                <a:spcPts val="600"/>
              </a:spcBef>
              <a:spcAft>
                <a:spcPts val="600"/>
              </a:spcAft>
              <a:buNone/>
            </a:pPr>
            <a:r>
              <a:rPr lang="ar" sz="2000" b="1" dirty="0"/>
              <a:t> </a:t>
            </a:r>
            <a:r>
              <a:rPr lang="ar" sz="1600" dirty="0">
                <a:cs typeface="Calibri" panose="020F0502020204030204" pitchFamily="34" charset="0"/>
              </a:rPr>
              <a:t> </a:t>
            </a:r>
            <a:r>
              <a:rPr lang="ar" sz="1800" dirty="0"/>
              <a:t>2،562،651، </a:t>
            </a:r>
            <a:r>
              <a:rPr lang="ar" sz="1800" dirty="0">
                <a:cs typeface="Calibri" panose="020F0502020204030204" pitchFamily="34" charset="0"/>
              </a:rPr>
              <a:t>000/365 = </a:t>
            </a:r>
            <a:r>
              <a:rPr lang="ar" sz="1800" b="1" dirty="0">
                <a:cs typeface="Calibri" panose="020F0502020204030204" pitchFamily="34" charset="0"/>
              </a:rPr>
              <a:t>7،020،962 </a:t>
            </a:r>
            <a:r>
              <a:rPr lang="ar" sz="1800" dirty="0">
                <a:cs typeface="Calibri" panose="020F0502020204030204" pitchFamily="34" charset="0"/>
              </a:rPr>
              <a:t>لتر / يوم</a:t>
            </a:r>
            <a:endParaRPr lang="en-US" sz="1800" dirty="0">
              <a:cs typeface="Calibri" panose="020F0502020204030204" pitchFamily="34" charset="0"/>
            </a:endParaRPr>
          </a:p>
          <a:p>
            <a:pPr marL="0" indent="0" algn="ctr" rtl="1">
              <a:spcBef>
                <a:spcPts val="0"/>
              </a:spcBef>
              <a:spcAft>
                <a:spcPts val="600"/>
              </a:spcAft>
              <a:buNone/>
            </a:pPr>
            <a:endParaRPr lang="el-GR" sz="1200" b="1" dirty="0">
              <a:cs typeface="Calibri" panose="020F0502020204030204" pitchFamily="34" charset="0"/>
            </a:endParaRPr>
          </a:p>
          <a:p>
            <a:pPr marL="0" indent="0" algn="ct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dirty="0">
                <a:cs typeface="Calibri" panose="020F0502020204030204" pitchFamily="34" charset="0"/>
              </a:rPr>
              <a:t>المجموع </a:t>
            </a:r>
            <a:r>
              <a:rPr lang="ar" sz="2000" b="1" dirty="0" err="1"/>
              <a:t>_</a:t>
            </a:r>
            <a:r>
              <a:rPr lang="ar" sz="2000" b="1" dirty="0"/>
              <a:t> </a:t>
            </a:r>
            <a:r>
              <a:rPr lang="ar" sz="2000" b="1" dirty="0" err="1"/>
              <a:t>عدد سكان </a:t>
            </a:r>
            <a:r>
              <a:rPr lang="ar" sz="2000" b="1" dirty="0"/>
              <a:t>المدينة : </a:t>
            </a:r>
            <a:r>
              <a:rPr lang="ar" sz="2000" b="1" dirty="0" err="1"/>
              <a:t>40.000 </a:t>
            </a:r>
            <a:r>
              <a:rPr lang="ar" sz="2000" dirty="0"/>
              <a:t>نسمة</a:t>
            </a:r>
            <a:endParaRPr lang="el-GR" sz="20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 algn="ctr" rtl="1">
              <a:spcBef>
                <a:spcPts val="0"/>
              </a:spcBef>
              <a:spcAft>
                <a:spcPts val="600"/>
              </a:spcAft>
              <a:buNone/>
            </a:pPr>
            <a:endParaRPr lang="en-US" sz="1200" b="1" dirty="0">
              <a:cs typeface="Calibri" panose="020F0502020204030204" pitchFamily="34" charset="0"/>
            </a:endParaRPr>
          </a:p>
          <a:p>
            <a:pPr marL="0" indent="0" algn="ctr" rtl="1">
              <a:spcBef>
                <a:spcPts val="0"/>
              </a:spcBef>
              <a:spcAft>
                <a:spcPts val="600"/>
              </a:spcAft>
              <a:buNone/>
            </a:pPr>
            <a:endParaRPr lang="el-GR" sz="1200" b="1" dirty="0">
              <a:cs typeface="Calibri" panose="020F0502020204030204" pitchFamily="34" charset="0"/>
            </a:endParaRPr>
          </a:p>
          <a:p>
            <a:pPr marL="0" indent="0" algn="ct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b="1" dirty="0">
                <a:cs typeface="Calibri" panose="020F0502020204030204" pitchFamily="34" charset="0"/>
              </a:rPr>
              <a:t>احسب المبلغ الإجمالي لاستهلاك المدينة اليومي من المياه </a:t>
            </a:r>
            <a:r>
              <a:rPr lang="ar" sz="2000" b="1" dirty="0"/>
              <a:t>لكل </a:t>
            </a:r>
            <a:r>
              <a:rPr lang="ar" sz="2000" b="1" dirty="0" err="1"/>
              <a:t>ساكن</a:t>
            </a:r>
            <a:endParaRPr lang="el-GR" sz="2000" b="1" dirty="0"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93152" y="900000"/>
            <a:ext cx="136331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9" name="Rectangle 8"/>
          <p:cNvSpPr/>
          <p:nvPr/>
        </p:nvSpPr>
        <p:spPr>
          <a:xfrm>
            <a:off x="7790688" y="3075524"/>
            <a:ext cx="126577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10" name="Rectangle 9"/>
          <p:cNvSpPr/>
          <p:nvPr/>
        </p:nvSpPr>
        <p:spPr>
          <a:xfrm>
            <a:off x="7782598" y="4069296"/>
            <a:ext cx="126577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124" y="4722938"/>
            <a:ext cx="1998429" cy="1345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6043" y="5093617"/>
            <a:ext cx="179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000" b="1" dirty="0">
                <a:cs typeface="Calibri" panose="020F0502020204030204" pitchFamily="34" charset="0"/>
              </a:rPr>
              <a:t>7،020،962 </a:t>
            </a:r>
            <a:r>
              <a:rPr lang="ar" sz="2000" u="sng" dirty="0">
                <a:cs typeface="Calibri" panose="020F0502020204030204" pitchFamily="34" charset="0"/>
              </a:rPr>
              <a:t>لتر / يوم</a:t>
            </a:r>
            <a:endParaRPr lang="en-US" sz="2000" u="sng" baseline="30000" dirty="0"/>
          </a:p>
        </p:txBody>
      </p:sp>
      <p:sp>
        <p:nvSpPr>
          <p:cNvPr id="13" name="Rectangle 12"/>
          <p:cNvSpPr/>
          <p:nvPr/>
        </p:nvSpPr>
        <p:spPr>
          <a:xfrm>
            <a:off x="2421853" y="4832007"/>
            <a:ext cx="564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Symbol"/>
              </a:rPr>
              <a:t>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60958" y="4878136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3391" y="5093617"/>
            <a:ext cx="1796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000" b="1" dirty="0"/>
              <a:t>40 ألف </a:t>
            </a:r>
            <a:r>
              <a:rPr lang="ar" sz="2000" dirty="0"/>
              <a:t>نسمة</a:t>
            </a:r>
            <a:endParaRPr lang="en-US" sz="2000" u="sng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4890269" y="4884805"/>
            <a:ext cx="30373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175 . 5 لتر / يوم / </a:t>
            </a:r>
            <a:r>
              <a:rPr lang="ar-JO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مستهلك 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879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latin typeface="Calibri" panose="020F0502020204030204" pitchFamily="34" charset="0"/>
                <a:cs typeface="Calibri" panose="020F0502020204030204" pitchFamily="34" charset="0"/>
              </a:rPr>
              <a:t>تمرين</a:t>
            </a:r>
            <a:r>
              <a:rPr lang="a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620677"/>
            <a:ext cx="2133600" cy="237323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2388774E-A6F0-40B9-B4EA-80869EB9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C.2.1- إجمالي استهلاك المياه</a:t>
            </a:r>
          </a:p>
        </p:txBody>
      </p:sp>
    </p:spTree>
    <p:extLst>
      <p:ext uri="{BB962C8B-B14F-4D97-AF65-F5344CB8AC3E}">
        <p14:creationId xmlns:p14="http://schemas.microsoft.com/office/powerpoint/2010/main" val="332951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>
                <a:cs typeface="Calibri" panose="020F0502020204030204" pitchFamily="34" charset="0"/>
              </a:rPr>
              <a:t>مدينة </a:t>
            </a:r>
            <a:r>
              <a:rPr lang="ar" sz="2200" dirty="0">
                <a:cs typeface="Calibri" panose="020F0502020204030204" pitchFamily="34" charset="0"/>
              </a:rPr>
              <a:t>صغيرة يبلغ </a:t>
            </a:r>
            <a:r>
              <a:rPr lang="ar" sz="2200" dirty="0"/>
              <a:t>عدد سكانها 55000 نسمة . يوضح الجدول التالي إجمالي استهلاك المياه الصالحة للشرب السنوي لآخر ثلاث سنوات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6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الاستهلاك السنوي لمياه الشرب </a:t>
              </a:r>
              <a:r>
                <a:rPr lang="ar" sz="2000" dirty="0"/>
                <a:t>.</a:t>
              </a:r>
              <a:endParaRPr lang="en-US" sz="2000" b="1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509674"/>
              </p:ext>
            </p:extLst>
          </p:nvPr>
        </p:nvGraphicFramePr>
        <p:xfrm>
          <a:off x="1420865" y="2249653"/>
          <a:ext cx="6302270" cy="7424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187635676"/>
                    </a:ext>
                  </a:extLst>
                </a:gridCol>
                <a:gridCol w="1262270">
                  <a:extLst>
                    <a:ext uri="{9D8B030D-6E8A-4147-A177-3AD203B41FA5}">
                      <a16:colId xmlns:a16="http://schemas.microsoft.com/office/drawing/2014/main" val="180889418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87427845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08732603"/>
                    </a:ext>
                  </a:extLst>
                </a:gridCol>
              </a:tblGrid>
              <a:tr h="371627"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2019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2020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2021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219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استهلاك المياه (م </a:t>
                      </a:r>
                      <a:r>
                        <a:rPr lang="ar" baseline="30000" dirty="0"/>
                        <a:t>3 </a:t>
                      </a:r>
                      <a:r>
                        <a:rPr lang="ar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3،814،250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3،914،625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3،954،775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94054148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C1715785-A150-4C4A-9B6E-EE278394F2B2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67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45643"/>
              </p:ext>
            </p:extLst>
          </p:nvPr>
        </p:nvGraphicFramePr>
        <p:xfrm>
          <a:off x="487326" y="1781048"/>
          <a:ext cx="8169348" cy="1341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1975">
                <a:tc gridSpan="2">
                  <a:txBody>
                    <a:bodyPr/>
                    <a:lstStyle/>
                    <a:p>
                      <a:pPr algn="ctr" rtl="1"/>
                      <a:r>
                        <a:rPr lang="ar-JO" sz="2800" dirty="0"/>
                        <a:t>ج.1</a:t>
                      </a:r>
                      <a:r>
                        <a:rPr lang="ar" sz="2800" dirty="0"/>
                        <a:t>.</a:t>
                      </a:r>
                      <a:r>
                        <a:rPr lang="ar-JO" sz="2800" dirty="0"/>
                        <a:t>2</a:t>
                      </a:r>
                      <a:r>
                        <a:rPr lang="ar" sz="2800" dirty="0"/>
                        <a:t>- إجمالي استهلاك المياه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JO" sz="2000" dirty="0"/>
                        <a:t>ج. </a:t>
                      </a:r>
                      <a:r>
                        <a:rPr lang="ar" sz="2000" dirty="0"/>
                        <a:t>البنية التحتية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000" dirty="0"/>
                        <a:t>ج / 2 استهلاك المياه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48678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triped Right Arrow 7"/>
          <p:cNvSpPr/>
          <p:nvPr/>
        </p:nvSpPr>
        <p:spPr>
          <a:xfrm>
            <a:off x="3962242" y="4157472"/>
            <a:ext cx="794904" cy="621792"/>
          </a:xfrm>
          <a:prstGeom prst="stripedRightArrow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693" y="3958795"/>
            <a:ext cx="8810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4847927" y="3344556"/>
            <a:ext cx="1482570" cy="1384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5662917" y="3665072"/>
            <a:ext cx="1482570" cy="13849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69" t="12738" r="1502" b="8966"/>
          <a:stretch/>
        </p:blipFill>
        <p:spPr>
          <a:xfrm>
            <a:off x="4921632" y="3985588"/>
            <a:ext cx="1482570" cy="1384917"/>
          </a:xfrm>
          <a:prstGeom prst="rect">
            <a:avLst/>
          </a:prstGeom>
        </p:spPr>
      </p:pic>
      <p:sp>
        <p:nvSpPr>
          <p:cNvPr id="14" name="TextBox 7"/>
          <p:cNvSpPr txBox="1"/>
          <p:nvPr/>
        </p:nvSpPr>
        <p:spPr>
          <a:xfrm>
            <a:off x="3465639" y="5614325"/>
            <a:ext cx="5386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ar" i="1" dirty="0"/>
              <a:t>انظر أيضا Β. 4 . 3 من مقياس المبنى</a:t>
            </a:r>
            <a:r>
              <a:rPr lang="ar-JO" i="1" dirty="0"/>
              <a:t> </a:t>
            </a:r>
            <a:r>
              <a:rPr lang="ar" i="1" dirty="0"/>
              <a:t>ج / 2/3. من مقياس الجوار</a:t>
            </a:r>
            <a:endParaRPr lang="en-GB" i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F2DA30-B022-4FA4-B161-10CB40CC7DE3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62712" y="863975"/>
            <a:ext cx="8418576" cy="513004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-JO" sz="31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ar" sz="31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GB" sz="1400" dirty="0"/>
          </a:p>
          <a:p>
            <a:pPr marL="0" indent="0" algn="r" rtl="1">
              <a:buNone/>
            </a:pPr>
            <a:r>
              <a:rPr lang="ar" sz="3100" dirty="0"/>
              <a:t>الحصول على مياه الشرب هو حاجة أساسية وحق إنساني حيوي لصحة جميع الناس. حوالي 1.1 مليار شخص لا يمكنهم الوصول إلى أي نوع من مصادر مياه الشرب المحسنة. </a:t>
            </a:r>
          </a:p>
          <a:p>
            <a:pPr marL="0" indent="0" algn="r" rtl="1">
              <a:buNone/>
            </a:pPr>
            <a:r>
              <a:rPr lang="ar" sz="1800" b="1" dirty="0">
                <a:cs typeface="Calibri" panose="020F0502020204030204" pitchFamily="34" charset="0"/>
              </a:rPr>
              <a:t> </a:t>
            </a:r>
          </a:p>
          <a:p>
            <a:pPr marL="0" indent="0" algn="r" rtl="1">
              <a:buNone/>
            </a:pPr>
            <a:r>
              <a:rPr lang="ar" sz="3100" dirty="0">
                <a:cs typeface="Calibri" panose="020F0502020204030204" pitchFamily="34" charset="0"/>
              </a:rPr>
              <a:t>في العديد من المدن ، لا تكون إمدادات المياه الصالحة للشرب ثابتة وتعتمد الأسر على بضع ساعات للاستفادة من المياه المتاحة خلال النهار. استهلاك المياه أعلى بكثير في مدن البلدان ذات الدخل المرتفع.</a:t>
            </a:r>
          </a:p>
          <a:p>
            <a:pPr marL="0" indent="0" algn="r" rtl="1"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3100" dirty="0">
                <a:cs typeface="Calibri" panose="020F0502020204030204" pitchFamily="34" charset="0"/>
              </a:rPr>
              <a:t>عادة ، يستهلك الناس في مدن البلدان المتقدمة 272 </a:t>
            </a:r>
            <a:r>
              <a:rPr lang="ar" sz="3100" dirty="0" err="1">
                <a:cs typeface="Calibri" panose="020F0502020204030204" pitchFamily="34" charset="0"/>
              </a:rPr>
              <a:t>لترًا </a:t>
            </a:r>
            <a:r>
              <a:rPr lang="ar" sz="3100" dirty="0">
                <a:cs typeface="Calibri" panose="020F0502020204030204" pitchFamily="34" charset="0"/>
              </a:rPr>
              <a:t>في اليوم بينما يبلغ المتوسط في إفريقيا 53 </a:t>
            </a:r>
            <a:r>
              <a:rPr lang="ar" sz="3100" dirty="0" err="1">
                <a:cs typeface="Calibri" panose="020F0502020204030204" pitchFamily="34" charset="0"/>
              </a:rPr>
              <a:t>لترًا </a:t>
            </a:r>
            <a:r>
              <a:rPr lang="ar" sz="3100" dirty="0">
                <a:cs typeface="Calibri" panose="020F0502020204030204" pitchFamily="34" charset="0"/>
              </a:rPr>
              <a:t>في اليوم. تستخدم مدن أمريكا الشمالية ، في المتوسط ، ضعف كمية المياه للفرد مقارنة بمدن أوروبا الغربية ، وسبعة أضعاف مثيلتها في المدن الأفريقية .</a:t>
            </a:r>
            <a:endParaRPr lang="en-US" sz="3100" dirty="0"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5D4EC4-31C8-4AD9-94AB-CCC328B34930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841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7043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62712" y="1686757"/>
            <a:ext cx="86479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dirty="0">
                <a:solidFill>
                  <a:srgbClr val="000000"/>
                </a:solidFill>
              </a:rPr>
              <a:t>تمتلك منطقة البحر الأبيض المتوسط 3٪ فقط من موارد المياه العالمية ولكنها تستضيف أكثر من 50٪ من فقراء المياه في العالم ، أي حوالي 180 مليون شخص.</a:t>
            </a:r>
          </a:p>
          <a:p>
            <a:pPr algn="r" rtl="1"/>
            <a:endParaRPr lang="en-US" sz="2000" b="0" i="0" dirty="0">
              <a:solidFill>
                <a:srgbClr val="000000"/>
              </a:solidFill>
              <a:effectLst/>
            </a:endParaRPr>
          </a:p>
          <a:p>
            <a:pPr algn="r" rtl="1"/>
            <a:r>
              <a:rPr lang="ar" sz="2000" dirty="0"/>
              <a:t>في منطقة الشرق الأوسط وشمال أفريقيا ، يعيش 60٪ من السكان في مناطق ذات إجهاد مائي مرتفع أو مرتفع للغاية ، مقارنة بالمتوسط العالمي البالغ 35٪.</a:t>
            </a:r>
            <a:endParaRPr lang="en-US" sz="2000" b="0" i="0" dirty="0">
              <a:solidFill>
                <a:srgbClr val="000000"/>
              </a:solidFill>
              <a:effectLst/>
            </a:endParaRPr>
          </a:p>
          <a:p>
            <a:pPr algn="r" rtl="1"/>
            <a:endParaRPr lang="en-US" sz="1400" b="0" i="0" dirty="0">
              <a:solidFill>
                <a:srgbClr val="000000"/>
              </a:solidFill>
              <a:effectLst/>
            </a:endParaRPr>
          </a:p>
          <a:p>
            <a:pPr algn="r" rtl="1"/>
            <a:r>
              <a:rPr lang="ar" sz="1000" dirty="0">
                <a:solidFill>
                  <a:srgbClr val="000000"/>
                </a:solidFill>
              </a:rPr>
              <a:t>المصدر: https://ufmsecretariat.org/wp-content/uploads/2018/01/water-report-2017.pdf</a:t>
            </a:r>
          </a:p>
          <a:p>
            <a:pPr algn="r" rtl="1"/>
            <a:endParaRPr lang="en-US" sz="2000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1026" name="Picture 2" descr="https://www.medecc.org/wp-content/uploads/2018/03/Water-ressourc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377" y="3815218"/>
            <a:ext cx="4166911" cy="235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67169" y="3883984"/>
            <a:ext cx="37291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i="1" dirty="0"/>
              <a:t>موارد المياه المتجددة الطبيعية السنوية للفرد الواحد في منطقة البحر الأبيض المتوسط الرئيسية</a:t>
            </a:r>
            <a:endParaRPr lang="en-US" i="1" dirty="0"/>
          </a:p>
          <a:p>
            <a:pPr algn="r" rtl="1"/>
            <a:r>
              <a:rPr lang="ar" sz="1000" dirty="0">
                <a:solidFill>
                  <a:srgbClr val="000000"/>
                </a:solidFill>
              </a:rPr>
              <a:t>المصدر : </a:t>
            </a:r>
            <a:r>
              <a:rPr lang="ar" sz="1000" dirty="0"/>
              <a:t>https : //www.medecc.org/scientific-basis-of-water-food-energy-part-of-the-medecc-report/</a:t>
            </a:r>
          </a:p>
        </p:txBody>
      </p:sp>
      <p:pic>
        <p:nvPicPr>
          <p:cNvPr id="1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EAAC521-D0B6-4307-BB55-C4508BF30ED7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3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83151"/>
            <a:ext cx="8229600" cy="508984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7067"/>
            <a:ext cx="2133600" cy="270933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C0A6F3B4-620D-4336-8F9A-E75A889981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  <a:endParaRPr lang="ar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177446"/>
              </p:ext>
            </p:extLst>
          </p:nvPr>
        </p:nvGraphicFramePr>
        <p:xfrm>
          <a:off x="457200" y="1869123"/>
          <a:ext cx="8229600" cy="1738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42620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dirty="0" err="1"/>
                        <a:t>مؤشر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algn="r" rtl="1"/>
                      <a:r>
                        <a:rPr lang="ar" sz="1800" dirty="0"/>
                        <a:t>إجمالي مقدار استهلاك المدينة اليومي من المياه مقسومًا على إجمالي عدد سكان المدينة</a:t>
                      </a:r>
                      <a:endParaRPr lang="it-IT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800" kern="1200" dirty="0">
                          <a:effectLst/>
                        </a:rPr>
                        <a:t>لتر / يوم / شخص</a:t>
                      </a:r>
                      <a:endParaRPr lang="en-US" sz="1800" kern="1200" dirty="0">
                        <a:effectLst/>
                      </a:endParaRPr>
                    </a:p>
                    <a:p>
                      <a:pPr algn="ctr" rtl="1"/>
                      <a:endParaRPr lang="it-IT" sz="18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البيانات المقننة</a:t>
                      </a:r>
                      <a:endParaRPr lang="it-IT" dirty="0"/>
                    </a:p>
                    <a:p>
                      <a:pPr algn="ctr" rtl="1"/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625255" y="3811428"/>
            <a:ext cx="80615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en-GB" dirty="0"/>
          </a:p>
          <a:p>
            <a:pPr algn="r" rtl="1"/>
            <a:r>
              <a:rPr lang="ar" dirty="0"/>
              <a:t>في حالة عدم توفر البيانات المحسوبة ، يجب استخدام البيانات المقدرة .</a:t>
            </a:r>
            <a:endParaRPr lang="en-GB" dirty="0"/>
          </a:p>
          <a:p>
            <a:pPr algn="r" rtl="1"/>
            <a:r>
              <a:rPr lang="ar" dirty="0"/>
              <a:t>تُستخدم البيانات المقدرة لتقييم سيناريوهات التعديل التحديثي في عمليات التخطيط واتخاذ القرار</a:t>
            </a:r>
            <a:endParaRPr lang="en-GB" dirty="0"/>
          </a:p>
          <a:p>
            <a:pPr algn="r" rtl="1"/>
            <a:endParaRPr lang="en-GB" sz="800" b="1" dirty="0"/>
          </a:p>
          <a:p>
            <a:pPr algn="r" rtl="1"/>
            <a:r>
              <a:rPr lang="ar-JO" b="1" dirty="0"/>
              <a:t>يجب ذكر </a:t>
            </a:r>
            <a:r>
              <a:rPr lang="ar" b="1" dirty="0"/>
              <a:t>مصدر البيانات بوضوح </a:t>
            </a:r>
            <a:r>
              <a:rPr lang="ar" dirty="0"/>
              <a:t>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4" y="411915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1ACEBDD-3C8C-4108-BE84-7B8340242427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054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FE00F4-F960-4D25-84ED-603E1EBA8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796"/>
          </a:xfrm>
        </p:spPr>
        <p:txBody>
          <a:bodyPr>
            <a:normAutofit/>
          </a:bodyPr>
          <a:lstStyle/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r" rtl="1">
              <a:lnSpc>
                <a:spcPct val="80000"/>
              </a:lnSpc>
              <a:buNone/>
            </a:pPr>
            <a:r>
              <a:rPr lang="ar" sz="2400" dirty="0"/>
              <a:t>تقييم موارد المياه في المدينة و </a:t>
            </a:r>
            <a:r>
              <a:rPr lang="ar" sz="2400" dirty="0" err="1"/>
              <a:t>تقييمها</a:t>
            </a:r>
            <a:r>
              <a:rPr lang="ar" sz="2400" dirty="0"/>
              <a:t> الاستخدام الفعال للمياه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24959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12" y="3225521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057" y="2880837"/>
            <a:ext cx="14668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24337" y="4464679"/>
            <a:ext cx="190629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1100" dirty="0"/>
              <a:t>https://www.right2water.eu / </a:t>
            </a:r>
            <a:endParaRPr lang="en-US" sz="1100" dirty="0"/>
          </a:p>
        </p:txBody>
      </p:sp>
      <p:sp>
        <p:nvSpPr>
          <p:cNvPr id="11" name="Rectangle 10"/>
          <p:cNvSpPr/>
          <p:nvPr/>
        </p:nvSpPr>
        <p:spPr>
          <a:xfrm>
            <a:off x="1347537" y="3238777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الحق في الماء هو مبادرة للمواطنين الأوروبيين تم إطلاقها لضمان بقاء المياه خدمة عامة ومنفعة عامة.</a:t>
            </a:r>
            <a:endParaRPr lang="en-US" i="0" dirty="0">
              <a:effectLst/>
            </a:endParaRPr>
          </a:p>
        </p:txBody>
      </p:sp>
      <p:pic>
        <p:nvPicPr>
          <p:cNvPr id="12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EEA38AC-9B9B-4548-8159-077C606920F6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91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  <a:endParaRPr lang="ar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1"/>
            <a:ext cx="8573936" cy="529265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 _</a:t>
            </a:r>
            <a:endParaRPr lang="en-US" sz="2400" dirty="0"/>
          </a:p>
          <a:p>
            <a:pPr marL="0" indent="0" algn="r" rtl="1">
              <a:buNone/>
            </a:pPr>
            <a:endParaRPr lang="en-US" sz="900" b="1" u="sng" dirty="0">
              <a:latin typeface="Calibri" panose="020F0502020204030204" pitchFamily="34" charset="0"/>
            </a:endParaRPr>
          </a:p>
          <a:p>
            <a:pPr marL="0" indent="0" algn="r" rtl="1">
              <a:lnSpc>
                <a:spcPct val="80000"/>
              </a:lnSpc>
              <a:buNone/>
            </a:pPr>
            <a:r>
              <a:rPr lang="ar" sz="2200" dirty="0"/>
              <a:t>تشمل حدود التقييم المدينة بأكملها .</a:t>
            </a:r>
          </a:p>
          <a:p>
            <a:pPr marL="0" indent="0" algn="r" rtl="1">
              <a:lnSpc>
                <a:spcPct val="80000"/>
              </a:lnSpc>
              <a:buNone/>
            </a:pPr>
            <a:r>
              <a:rPr lang="ar" sz="1000" dirty="0"/>
              <a:t> </a:t>
            </a:r>
          </a:p>
          <a:p>
            <a:pPr marL="0" indent="0" algn="r" rtl="1">
              <a:lnSpc>
                <a:spcPct val="80000"/>
              </a:lnSpc>
              <a:buNone/>
            </a:pPr>
            <a:r>
              <a:rPr lang="ar" sz="2200" dirty="0"/>
              <a:t>يشمل نطاق المؤشر استخدام المياه الصالحة للشرب من أجل :</a:t>
            </a:r>
            <a:r>
              <a:rPr lang="ar" sz="2400" dirty="0"/>
              <a:t> </a:t>
            </a:r>
          </a:p>
          <a:p>
            <a:pPr lvl="0" algn="r" rtl="1"/>
            <a:r>
              <a:rPr lang="ar" sz="2400" dirty="0"/>
              <a:t>الشرب</a:t>
            </a:r>
          </a:p>
          <a:p>
            <a:pPr lvl="0" algn="r" rtl="1"/>
            <a:r>
              <a:rPr lang="ar" sz="2400" dirty="0"/>
              <a:t>الصرف الصحي</a:t>
            </a:r>
            <a:endParaRPr lang="en-GB" sz="2400" dirty="0"/>
          </a:p>
          <a:p>
            <a:pPr lvl="0" algn="r" rtl="1"/>
            <a:r>
              <a:rPr lang="ar" sz="2400" dirty="0"/>
              <a:t>المياه الساخنة المنزلية</a:t>
            </a:r>
            <a:endParaRPr lang="en-GB" sz="2400" dirty="0"/>
          </a:p>
          <a:p>
            <a:pPr lvl="0" algn="r" rtl="1"/>
            <a:r>
              <a:rPr lang="ar" sz="2400" dirty="0"/>
              <a:t>غسل</a:t>
            </a:r>
          </a:p>
          <a:p>
            <a:pPr lvl="0" algn="r" rtl="1"/>
            <a:r>
              <a:rPr lang="ar" sz="2400" dirty="0"/>
              <a:t>الحدائق</a:t>
            </a:r>
          </a:p>
          <a:p>
            <a:pPr lvl="0" algn="r" rtl="1"/>
            <a:r>
              <a:rPr lang="ar" sz="2400" dirty="0"/>
              <a:t>تجاري</a:t>
            </a:r>
          </a:p>
          <a:p>
            <a:pPr lvl="0" algn="r" rtl="1"/>
            <a:r>
              <a:rPr lang="ar" sz="2400" dirty="0"/>
              <a:t>صناعي</a:t>
            </a:r>
          </a:p>
          <a:p>
            <a:pPr lvl="0" algn="r" rtl="1"/>
            <a:r>
              <a:rPr lang="ar" sz="2400" dirty="0"/>
              <a:t>زراعي</a:t>
            </a:r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C5151B8-B0A8-4335-BCF0-88D26D2388FE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29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4754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</a:p>
          <a:p>
            <a:pPr marL="0" indent="0" algn="r" rtl="1">
              <a:buNone/>
            </a:pPr>
            <a:r>
              <a:rPr lang="a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كالتالي:</a:t>
            </a:r>
            <a:r>
              <a:rPr lang="ar" sz="2400" dirty="0"/>
              <a:t> </a:t>
            </a:r>
            <a:endParaRPr lang="it-IT" sz="2400" dirty="0"/>
          </a:p>
          <a:p>
            <a:pPr marL="457200" indent="-457200" algn="just" rtl="1">
              <a:buFont typeface="+mj-lt"/>
              <a:buAutoNum type="arabicPeriod"/>
            </a:pPr>
            <a:endParaRPr lang="en-US" sz="1200" dirty="0"/>
          </a:p>
          <a:p>
            <a:pPr marL="457200" indent="-457200" algn="just" rtl="1">
              <a:buFont typeface="+mj-lt"/>
              <a:buAutoNum type="arabicPeriod"/>
            </a:pPr>
            <a:r>
              <a:rPr lang="ar" sz="2400" dirty="0"/>
              <a:t>احسب متوسط </a:t>
            </a:r>
            <a:r>
              <a:rPr lang="ar" sz="2400" b="1" dirty="0"/>
              <a:t>الكمية الإجمالية اليومية لاستهلاك المدينة من المياه </a:t>
            </a:r>
            <a:r>
              <a:rPr lang="ar" sz="2400" dirty="0"/>
              <a:t>، </a:t>
            </a:r>
            <a:r>
              <a:rPr lang="ar" sz="2400" b="1" dirty="0"/>
              <a:t>[ </a:t>
            </a:r>
            <a:r>
              <a:rPr lang="ar" sz="2400" dirty="0"/>
              <a:t>لتر / يوم]</a:t>
            </a:r>
          </a:p>
          <a:p>
            <a:pPr marL="457200" indent="-457200" algn="just" rtl="1">
              <a:buFont typeface="+mj-lt"/>
              <a:buAutoNum type="arabicPeriod"/>
            </a:pPr>
            <a:endParaRPr lang="en-US" sz="1200" dirty="0"/>
          </a:p>
          <a:p>
            <a:pPr marL="457200" indent="-457200" algn="r" rtl="1">
              <a:lnSpc>
                <a:spcPct val="80000"/>
              </a:lnSpc>
              <a:buFont typeface="+mj-lt"/>
              <a:buAutoNum type="arabicPeriod"/>
            </a:pPr>
            <a:r>
              <a:rPr lang="ar" sz="2400" dirty="0"/>
              <a:t>احسب مجموع </a:t>
            </a:r>
            <a:r>
              <a:rPr lang="ar" sz="2400" b="1" dirty="0"/>
              <a:t> سكان المدينة ، </a:t>
            </a:r>
            <a:r>
              <a:rPr lang="ar" sz="2400" dirty="0"/>
              <a:t>[سكان ]</a:t>
            </a:r>
            <a:endParaRPr lang="en-US" sz="2400" dirty="0"/>
          </a:p>
          <a:p>
            <a:pPr marL="457200" indent="-457200" algn="r" rtl="1">
              <a:lnSpc>
                <a:spcPct val="80000"/>
              </a:lnSpc>
              <a:buFont typeface="+mj-lt"/>
              <a:buAutoNum type="arabicPeriod"/>
            </a:pPr>
            <a:endParaRPr lang="en-GB" sz="1200" dirty="0"/>
          </a:p>
          <a:p>
            <a:pPr marL="457200" indent="-457200" algn="r" rtl="1">
              <a:lnSpc>
                <a:spcPct val="80000"/>
              </a:lnSpc>
              <a:buFont typeface="+mj-lt"/>
              <a:buAutoNum type="arabicPeriod"/>
            </a:pPr>
            <a:r>
              <a:rPr lang="ar" sz="2400" dirty="0"/>
              <a:t>احسب قيمة المؤشر كمبلغ </a:t>
            </a:r>
            <a:r>
              <a:rPr lang="ar" sz="2400" b="1" dirty="0"/>
              <a:t>إجمالي يومي لاستهلاك المدينة للمياه </a:t>
            </a:r>
            <a:r>
              <a:rPr lang="ar" sz="2200" dirty="0">
                <a:solidFill>
                  <a:schemeClr val="accent3">
                    <a:lumMod val="75000"/>
                  </a:schemeClr>
                </a:solidFill>
              </a:rPr>
              <a:t>( الخطوة 1) </a:t>
            </a:r>
            <a:r>
              <a:rPr lang="ar" sz="2400" dirty="0"/>
              <a:t>مقسومًا على </a:t>
            </a:r>
            <a:r>
              <a:rPr lang="ar" sz="2400" b="1" dirty="0"/>
              <a:t>إجمالي عدد سكان المدينة </a:t>
            </a:r>
            <a:r>
              <a:rPr lang="ar" sz="2200" dirty="0">
                <a:solidFill>
                  <a:schemeClr val="accent3">
                    <a:lumMod val="75000"/>
                  </a:schemeClr>
                </a:solidFill>
              </a:rPr>
              <a:t>(الخطوة 2) </a:t>
            </a:r>
            <a:r>
              <a:rPr lang="ar" sz="2400" dirty="0"/>
              <a:t>، [لتر / يوم</a:t>
            </a:r>
            <a:r>
              <a:rPr lang="ar" sz="2400" baseline="30000" dirty="0"/>
              <a:t> </a:t>
            </a:r>
            <a:r>
              <a:rPr lang="ar" sz="2400" dirty="0"/>
              <a:t>/ </a:t>
            </a:r>
            <a:r>
              <a:rPr lang="ar" sz="2400" dirty="0" err="1"/>
              <a:t>ساكن </a:t>
            </a:r>
            <a:r>
              <a:rPr lang="ar" sz="2400" dirty="0"/>
              <a:t>].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7067"/>
            <a:ext cx="2133600" cy="270933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42151F5F-BFED-4ED0-B3B2-BA941065ED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9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  <a:endParaRPr lang="ar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411" y="5194448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84776" y="5795120"/>
            <a:ext cx="1989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لتر / يوم</a:t>
            </a:r>
            <a:r>
              <a:rPr lang="ar" sz="20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ar" sz="20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ساكن</a:t>
            </a:r>
            <a:endParaRPr lang="en-US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151F66-4D69-457B-A0D1-E29F25737B31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23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35652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ج.2. 1</a:t>
            </a:r>
            <a:r>
              <a:rPr lang="ar" sz="2800" dirty="0"/>
              <a:t>- إجمالي استهلاك المياه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651697" y="1091213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0" y="1980366"/>
            <a:ext cx="8900850" cy="108014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 algn="r" rtl="1">
              <a:spcBef>
                <a:spcPts val="0"/>
              </a:spcBef>
              <a:buNone/>
            </a:pPr>
            <a:r>
              <a:rPr lang="ar" sz="1800" b="1" dirty="0">
                <a:solidFill>
                  <a:prstClr val="black"/>
                </a:solidFill>
              </a:rPr>
              <a:t>ISO 37120 ، </a:t>
            </a:r>
            <a:r>
              <a:rPr lang="ar" sz="1800" dirty="0">
                <a:solidFill>
                  <a:prstClr val="black"/>
                </a:solidFill>
              </a:rPr>
              <a:t>الإصدار الثاني 2018-07 ، "المدن والمجتمعات المستدامة - مؤشرات خدمات المدينة وجودة الحياة"</a:t>
            </a:r>
          </a:p>
          <a:p>
            <a:pPr marL="395288" lvl="0" indent="-395288" algn="r" rtl="1">
              <a:spcBef>
                <a:spcPts val="0"/>
              </a:spcBef>
              <a:buNone/>
            </a:pPr>
            <a:r>
              <a:rPr lang="ar" sz="1800" b="1" dirty="0">
                <a:solidFill>
                  <a:prstClr val="black"/>
                </a:solidFill>
              </a:rPr>
              <a:t>متحدون من أجل مدن ذكية مستدامة (U4SSC) - منهجية جمع مؤشرات الأداء الرئيسية </a:t>
            </a:r>
            <a:r>
              <a:rPr lang="ar" sz="1800" dirty="0">
                <a:solidFill>
                  <a:prstClr val="black"/>
                </a:solidFill>
              </a:rPr>
              <a:t>للمدن 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2DA718-9968-45B4-96E4-F779042E8D1A}"/>
              </a:ext>
            </a:extLst>
          </p:cNvPr>
          <p:cNvSpPr/>
          <p:nvPr/>
        </p:nvSpPr>
        <p:spPr>
          <a:xfrm>
            <a:off x="2170176" y="6035040"/>
            <a:ext cx="1889760" cy="451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0325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98FC8D0-50B1-41F8-8D15-8F6720FEEA99}"/>
</file>

<file path=customXml/itemProps2.xml><?xml version="1.0" encoding="utf-8"?>
<ds:datastoreItem xmlns:ds="http://schemas.openxmlformats.org/officeDocument/2006/customXml" ds:itemID="{F4F7E5D3-75F5-44DF-83CE-30384517D0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C3A5FE-10B6-41DC-9402-55D3EF0C7742}">
  <ds:schemaRefs>
    <ds:schemaRef ds:uri="http://purl.org/dc/terms/"/>
    <ds:schemaRef ds:uri="019ad8dd-0490-40d8-9346-bcbaec298f68"/>
    <ds:schemaRef ds:uri="http://schemas.openxmlformats.org/package/2006/metadata/core-properties"/>
    <ds:schemaRef ds:uri="7703844f-ab03-448f-aed1-f35d29f3bcba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21250</TotalTime>
  <Words>788</Words>
  <Application>Microsoft Office PowerPoint</Application>
  <PresentationFormat>On-screen Show (4:3)</PresentationFormat>
  <Paragraphs>140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Calibri</vt:lpstr>
      <vt:lpstr>Symbol</vt:lpstr>
      <vt:lpstr>Times New Roman</vt:lpstr>
      <vt:lpstr>Wingdings</vt:lpstr>
      <vt:lpstr>Larissa</vt:lpstr>
      <vt:lpstr>PowerPoint Presentation</vt:lpstr>
      <vt:lpstr>ج.2. 1- إجمالي استهلاك المياه</vt:lpstr>
      <vt:lpstr>ج.2. 1- إجمالي استهلاك المياه</vt:lpstr>
      <vt:lpstr>ج.2. 1- إجمالي استهلاك المياه</vt:lpstr>
      <vt:lpstr>PowerPoint Presentation</vt:lpstr>
      <vt:lpstr>ج.2. 1- إجمالي استهلاك المياه</vt:lpstr>
      <vt:lpstr>PowerPoint Presentation</vt:lpstr>
      <vt:lpstr>PowerPoint Presentation</vt:lpstr>
      <vt:lpstr>PowerPoint Presentation</vt:lpstr>
      <vt:lpstr>ج.2. 1- إجمالي استهلاك المياه</vt:lpstr>
      <vt:lpstr>ج.2. 1- إجمالي استهلاك المياه</vt:lpstr>
      <vt:lpstr>ج.2. 1- إجمالي استهلاك المياه</vt:lpstr>
      <vt:lpstr>C.2.1- إجمالي استهلاك المياه</vt:lpstr>
      <vt:lpstr>ج.2. 1- إجمالي استهلاك المياه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350</cp:revision>
  <dcterms:created xsi:type="dcterms:W3CDTF">2017-01-09T10:20:00Z</dcterms:created>
  <dcterms:modified xsi:type="dcterms:W3CDTF">2023-04-08T20:03:52Z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